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1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2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8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2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6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38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1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5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1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9/17/2021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8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mlearning-ai/machine-learning-ai-bias-eb2b854a0f9d" TargetMode="External"/><Relationship Id="rId3" Type="http://schemas.openxmlformats.org/officeDocument/2006/relationships/hyperlink" Target="http://projector.tensorflow.org/" TargetMode="External"/><Relationship Id="rId7" Type="http://schemas.openxmlformats.org/officeDocument/2006/relationships/hyperlink" Target="https://www.youtube.com/watch?v=kopoLzvh5jY" TargetMode="External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tutorials/generative/style_transfer" TargetMode="External"/><Relationship Id="rId5" Type="http://schemas.openxmlformats.org/officeDocument/2006/relationships/hyperlink" Target="https://storage.googleapis.com/tfjs-models/demos/posenet/camera.html" TargetMode="External"/><Relationship Id="rId4" Type="http://schemas.openxmlformats.org/officeDocument/2006/relationships/hyperlink" Target="https://quickdraw.withgoogle.com/" TargetMode="External"/><Relationship Id="rId9" Type="http://schemas.openxmlformats.org/officeDocument/2006/relationships/hyperlink" Target="https://www.telusinternational.com/articles/7-types-of-data-bias-in-machine-learn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jector.tensorflow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ídeo 3" descr="Patrón de fondo&#10;&#10;Descripción generada automáticamente">
            <a:extLst>
              <a:ext uri="{FF2B5EF4-FFF2-40B4-BE49-F238E27FC236}">
                <a16:creationId xmlns:a16="http://schemas.microsoft.com/office/drawing/2014/main" id="{2A8563BC-F948-49D7-B707-3922607FAB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8FCD1E-E28A-4D3A-895B-D1356A259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055"/>
            <a:ext cx="9144000" cy="524418"/>
          </a:xfrm>
        </p:spPr>
        <p:txBody>
          <a:bodyPr anchor="b">
            <a:normAutofit fontScale="92500" lnSpcReduction="20000"/>
          </a:bodyPr>
          <a:lstStyle/>
          <a:p>
            <a:r>
              <a:rPr lang="es-ES" sz="3200" b="1" dirty="0">
                <a:solidFill>
                  <a:schemeClr val="tx1"/>
                </a:solidFill>
              </a:rPr>
              <a:t>Introducción a la Inteligencia Artificial (IA)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422F9E7-706E-4DAC-AB10-822C6E039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428" y="1390992"/>
            <a:ext cx="6565143" cy="43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51321-4628-4ACF-93AC-9BE24EF2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69461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Ejemplos de aplicaciones de 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214688-8157-4981-B0E0-2DAE6616F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582"/>
            <a:ext cx="10515600" cy="4601381"/>
          </a:xfrm>
        </p:spPr>
        <p:txBody>
          <a:bodyPr>
            <a:normAutofit/>
          </a:bodyPr>
          <a:lstStyle/>
          <a:p>
            <a:r>
              <a:rPr lang="es-ES" sz="2000" dirty="0">
                <a:hlinkClick r:id="rId2"/>
              </a:rPr>
              <a:t>https://teachablemachine.withgoogle.com/</a:t>
            </a:r>
            <a:endParaRPr lang="es-ES" sz="2000" dirty="0"/>
          </a:p>
          <a:p>
            <a:r>
              <a:rPr lang="es-ES" sz="2000" dirty="0">
                <a:hlinkClick r:id="rId3"/>
              </a:rPr>
              <a:t>http://projector.tensorflow.org/</a:t>
            </a:r>
            <a:endParaRPr lang="es-ES" sz="2000" dirty="0"/>
          </a:p>
          <a:p>
            <a:r>
              <a:rPr lang="es-ES" sz="2000" dirty="0">
                <a:hlinkClick r:id="rId4"/>
              </a:rPr>
              <a:t>https://quickdraw.withgoogle.com/</a:t>
            </a:r>
            <a:endParaRPr lang="es-ES" sz="2000" dirty="0"/>
          </a:p>
          <a:p>
            <a:r>
              <a:rPr lang="es-ES" sz="2000" dirty="0">
                <a:hlinkClick r:id="rId5"/>
              </a:rPr>
              <a:t>https://storage.googleapis.com/tfjs-models/demos/posenet/camera.html</a:t>
            </a:r>
            <a:endParaRPr lang="es-ES" sz="2000" dirty="0"/>
          </a:p>
          <a:p>
            <a:r>
              <a:rPr lang="es-ES" sz="2000" dirty="0">
                <a:hlinkClick r:id="rId6"/>
              </a:rPr>
              <a:t>https://www.tensorflow.org/tutorials/generative/style_transfer</a:t>
            </a:r>
            <a:endParaRPr lang="es-ES" sz="2000" dirty="0"/>
          </a:p>
          <a:p>
            <a:r>
              <a:rPr lang="es-ES" sz="2000" dirty="0">
                <a:hlinkClick r:id="rId7"/>
              </a:rPr>
              <a:t>https://www.youtube.com/watch?v=kopoLzvh5jY</a:t>
            </a:r>
            <a:endParaRPr lang="es-ES" sz="2000" dirty="0"/>
          </a:p>
          <a:p>
            <a:r>
              <a:rPr lang="es-ES" sz="2000" dirty="0">
                <a:hlinkClick r:id="rId8"/>
              </a:rPr>
              <a:t>https://medium.com/mlearning-ai/machine-learning-ai-bias-eb2b854a0f9d</a:t>
            </a:r>
            <a:endParaRPr lang="es-ES" sz="2000" dirty="0"/>
          </a:p>
          <a:p>
            <a:r>
              <a:rPr lang="es-ES" sz="2000">
                <a:hlinkClick r:id="rId9"/>
              </a:rPr>
              <a:t>https://www.telusinternational.com/articles/7-types-of-data-bias-in-machine-learning</a:t>
            </a:r>
            <a:endParaRPr lang="es-ES" sz="200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25051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81812-4659-4BC2-8006-470D3044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570988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IA ESPECÍFICA vs IA GENERAL</a:t>
            </a:r>
          </a:p>
        </p:txBody>
      </p:sp>
      <p:pic>
        <p:nvPicPr>
          <p:cNvPr id="5" name="Marcador de contenido 4" descr="Escala de tiempo&#10;&#10;Descripción generada automáticamente">
            <a:extLst>
              <a:ext uri="{FF2B5EF4-FFF2-40B4-BE49-F238E27FC236}">
                <a16:creationId xmlns:a16="http://schemas.microsoft.com/office/drawing/2014/main" id="{D30917A9-810E-4BAE-81B2-448D8A8D0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33" y="1477102"/>
            <a:ext cx="7904133" cy="457199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64EB858-EBBC-4B13-8F0E-3BC8337F9FCB}"/>
              </a:ext>
            </a:extLst>
          </p:cNvPr>
          <p:cNvSpPr txBox="1"/>
          <p:nvPr/>
        </p:nvSpPr>
        <p:spPr>
          <a:xfrm>
            <a:off x="5188394" y="6051281"/>
            <a:ext cx="6165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https://towardsdatascience.com/what-is-artificial-general-intelligence-4b2a4ab31180</a:t>
            </a:r>
          </a:p>
        </p:txBody>
      </p:sp>
    </p:spTree>
    <p:extLst>
      <p:ext uri="{BB962C8B-B14F-4D97-AF65-F5344CB8AC3E}">
        <p14:creationId xmlns:p14="http://schemas.microsoft.com/office/powerpoint/2010/main" val="366382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7A21A-0B97-4B13-A9E1-0213E4DB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641326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Machine </a:t>
            </a:r>
            <a:r>
              <a:rPr lang="es-ES" sz="3200" dirty="0" err="1"/>
              <a:t>Learning</a:t>
            </a:r>
            <a:r>
              <a:rPr lang="es-ES" sz="3200" dirty="0"/>
              <a:t> (ML) vs Deep </a:t>
            </a:r>
            <a:r>
              <a:rPr lang="es-ES" sz="3200" dirty="0" err="1"/>
              <a:t>Learning</a:t>
            </a:r>
            <a:r>
              <a:rPr lang="es-ES" sz="3200" dirty="0"/>
              <a:t> (DL)</a:t>
            </a:r>
          </a:p>
        </p:txBody>
      </p:sp>
      <p:pic>
        <p:nvPicPr>
          <p:cNvPr id="5" name="Marcador de contenido 4" descr="Diagrama, Diagrama de Venn&#10;&#10;Descripción generada automáticamente">
            <a:extLst>
              <a:ext uri="{FF2B5EF4-FFF2-40B4-BE49-F238E27FC236}">
                <a16:creationId xmlns:a16="http://schemas.microsoft.com/office/drawing/2014/main" id="{94583E43-1F44-4A29-B82D-F300B9C3C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237" y="1856935"/>
            <a:ext cx="3909526" cy="4320027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8027230-56E2-4F8A-B6ED-AF50870E1033}"/>
              </a:ext>
            </a:extLst>
          </p:cNvPr>
          <p:cNvSpPr txBox="1"/>
          <p:nvPr/>
        </p:nvSpPr>
        <p:spPr>
          <a:xfrm>
            <a:off x="8050763" y="5899963"/>
            <a:ext cx="3309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https://en.wikipedia.org/wiki/Deep_learning</a:t>
            </a:r>
          </a:p>
        </p:txBody>
      </p:sp>
    </p:spTree>
    <p:extLst>
      <p:ext uri="{BB962C8B-B14F-4D97-AF65-F5344CB8AC3E}">
        <p14:creationId xmlns:p14="http://schemas.microsoft.com/office/powerpoint/2010/main" val="391306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D1DA9-E8B0-409E-A7B8-5B5B5AAA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570988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Predicción vs. Explicación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50B520F-1E11-4D47-9FA0-88F6BB73E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72" y="3845279"/>
            <a:ext cx="5987855" cy="141997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147DC2E-8FD2-4D15-A791-FD651BC03AB5}"/>
              </a:ext>
            </a:extLst>
          </p:cNvPr>
          <p:cNvSpPr txBox="1"/>
          <p:nvPr/>
        </p:nvSpPr>
        <p:spPr>
          <a:xfrm>
            <a:off x="2762250" y="5910398"/>
            <a:ext cx="8591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/>
              <a:t>https://towardsdatascience.com/automating-interpretable-feature-engineering-for-predicting-clv-87ece7da9b36</a:t>
            </a:r>
          </a:p>
        </p:txBody>
      </p:sp>
      <p:pic>
        <p:nvPicPr>
          <p:cNvPr id="9" name="Imagen 8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D9BB7F8D-1659-495D-A7E4-530144588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33" y="1478811"/>
            <a:ext cx="4871934" cy="21728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5B5E93E-2EC5-4288-A690-2EBC26D477B2}"/>
              </a:ext>
            </a:extLst>
          </p:cNvPr>
          <p:cNvSpPr txBox="1"/>
          <p:nvPr/>
        </p:nvSpPr>
        <p:spPr>
          <a:xfrm>
            <a:off x="4147624" y="5716812"/>
            <a:ext cx="7206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/>
              <a:t>https://www.kdnuggets.com/2015/05/machine-learning-wars-amazon-google-bigml-predicsis.html</a:t>
            </a:r>
          </a:p>
        </p:txBody>
      </p:sp>
    </p:spTree>
    <p:extLst>
      <p:ext uri="{BB962C8B-B14F-4D97-AF65-F5344CB8AC3E}">
        <p14:creationId xmlns:p14="http://schemas.microsoft.com/office/powerpoint/2010/main" val="284267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01EAB-E164-43DD-BA18-26FF7F76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627258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Aprendizaje supervisado vs no supervisado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E326978-4017-4AD4-89CD-9BED060E9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05" y="2398269"/>
            <a:ext cx="4652695" cy="1992122"/>
          </a:xfr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1B6EE742-D3DA-4167-8915-4AB701E0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47" y="2392733"/>
            <a:ext cx="4859021" cy="199212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5CFCF4D-4F31-49D1-8173-5162ECDDA2FA}"/>
              </a:ext>
            </a:extLst>
          </p:cNvPr>
          <p:cNvSpPr txBox="1"/>
          <p:nvPr/>
        </p:nvSpPr>
        <p:spPr>
          <a:xfrm>
            <a:off x="4063219" y="5899963"/>
            <a:ext cx="7290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/>
              <a:t>https://data-flair.training/blogs/types-of-machine-learning-algorithms/</a:t>
            </a:r>
          </a:p>
        </p:txBody>
      </p:sp>
      <p:sp>
        <p:nvSpPr>
          <p:cNvPr id="11" name="CuadroTexto 10">
            <a:hlinkClick r:id="rId4"/>
            <a:extLst>
              <a:ext uri="{FF2B5EF4-FFF2-40B4-BE49-F238E27FC236}">
                <a16:creationId xmlns:a16="http://schemas.microsoft.com/office/drawing/2014/main" id="{8292CDBE-AD25-4B11-95DB-4946C4083558}"/>
              </a:ext>
            </a:extLst>
          </p:cNvPr>
          <p:cNvSpPr txBox="1"/>
          <p:nvPr/>
        </p:nvSpPr>
        <p:spPr>
          <a:xfrm>
            <a:off x="3080823" y="4894806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http://projector.tensorflow.org/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307945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7D8A1-0B7F-4B52-8B3E-C41B43FF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55692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Tipos de modelos de ML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D623A323-F549-4FAE-9D14-C1D32A655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557" y="1573133"/>
            <a:ext cx="5592885" cy="3998913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8CF3585-1ADE-4CCC-B9EC-AC6ECE868D04}"/>
              </a:ext>
            </a:extLst>
          </p:cNvPr>
          <p:cNvSpPr txBox="1"/>
          <p:nvPr/>
        </p:nvSpPr>
        <p:spPr>
          <a:xfrm>
            <a:off x="3205090" y="5853175"/>
            <a:ext cx="81487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/>
              <a:t>https://www.techleer.com/articles/203-machine-learning-algorithm-backbone-of-emerging-technologies/</a:t>
            </a:r>
          </a:p>
        </p:txBody>
      </p:sp>
    </p:spTree>
    <p:extLst>
      <p:ext uri="{BB962C8B-B14F-4D97-AF65-F5344CB8AC3E}">
        <p14:creationId xmlns:p14="http://schemas.microsoft.com/office/powerpoint/2010/main" val="321575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AB3C7-15DB-4E29-9B56-C449BA13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641326"/>
          </a:xfrm>
        </p:spPr>
        <p:txBody>
          <a:bodyPr>
            <a:normAutofit/>
          </a:bodyPr>
          <a:lstStyle/>
          <a:p>
            <a:pPr algn="ctr"/>
            <a:r>
              <a:rPr lang="es-ES" sz="3200" dirty="0" err="1"/>
              <a:t>Overfitting</a:t>
            </a:r>
            <a:r>
              <a:rPr lang="es-ES" sz="3200" dirty="0"/>
              <a:t> vs. </a:t>
            </a:r>
            <a:r>
              <a:rPr lang="es-ES" sz="3200" dirty="0" err="1"/>
              <a:t>Underfitting</a:t>
            </a:r>
            <a:endParaRPr lang="es-ES" sz="3200" dirty="0"/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5C82F9E4-212B-4A99-8E5A-91699485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5" y="1499333"/>
            <a:ext cx="6226096" cy="2552699"/>
          </a:xfr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1FF7425-68C8-4A51-81C1-CD067822B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87" y="2906463"/>
            <a:ext cx="4110990" cy="216028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55B468F-06B4-4471-9348-1936C1B30B80}"/>
              </a:ext>
            </a:extLst>
          </p:cNvPr>
          <p:cNvSpPr txBox="1"/>
          <p:nvPr/>
        </p:nvSpPr>
        <p:spPr>
          <a:xfrm>
            <a:off x="3195634" y="5636131"/>
            <a:ext cx="8158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/>
              <a:t>https://rubialesalberto.medium.com/qu%C3%A9-es-underfitting-y-overfitting-c73d51ffd3f9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33C818-736F-44B0-B602-9333177A5E25}"/>
              </a:ext>
            </a:extLst>
          </p:cNvPr>
          <p:cNvSpPr txBox="1"/>
          <p:nvPr/>
        </p:nvSpPr>
        <p:spPr>
          <a:xfrm>
            <a:off x="3629465" y="5913130"/>
            <a:ext cx="7724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/>
              <a:t>https://algotrading101.com/learn/what-is-overfitting-in-trading/</a:t>
            </a:r>
          </a:p>
        </p:txBody>
      </p:sp>
    </p:spTree>
    <p:extLst>
      <p:ext uri="{BB962C8B-B14F-4D97-AF65-F5344CB8AC3E}">
        <p14:creationId xmlns:p14="http://schemas.microsoft.com/office/powerpoint/2010/main" val="362664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7B88D-2FDB-4BED-8D47-D96DF1E6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627258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Las 7+2 etapas de un proyecto de 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414457-1417-4CF2-9BB5-536D8EF1AD3B}"/>
              </a:ext>
            </a:extLst>
          </p:cNvPr>
          <p:cNvSpPr txBox="1"/>
          <p:nvPr/>
        </p:nvSpPr>
        <p:spPr>
          <a:xfrm>
            <a:off x="2968283" y="5899964"/>
            <a:ext cx="8385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/>
              <a:t>https://towardsdatascience.com/the-7-steps-of-machine-learning-2877d7e5548e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C84B2F0-93A8-42E9-99A4-84C380E4C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920"/>
            <a:ext cx="10515600" cy="4531043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0070C0"/>
              </a:buClr>
            </a:pPr>
            <a:r>
              <a:rPr lang="es-ES" dirty="0">
                <a:solidFill>
                  <a:srgbClr val="C00000">
                    <a:alpha val="70000"/>
                  </a:srgbClr>
                </a:solidFill>
              </a:rPr>
              <a:t>DEFINIR EL PROBLEMA</a:t>
            </a:r>
          </a:p>
          <a:p>
            <a:pPr marL="228600" indent="0">
              <a:buClr>
                <a:srgbClr val="0070C0"/>
              </a:buClr>
              <a:buNone/>
            </a:pPr>
            <a:endParaRPr lang="es-ES" dirty="0"/>
          </a:p>
          <a:p>
            <a:pPr marL="742950" indent="-514350">
              <a:buClr>
                <a:srgbClr val="0070C0"/>
              </a:buClr>
              <a:buFont typeface="+mj-lt"/>
              <a:buAutoNum type="arabicPeriod"/>
            </a:pPr>
            <a:r>
              <a:rPr lang="es-ES" dirty="0"/>
              <a:t>Recopilar los datos</a:t>
            </a:r>
          </a:p>
          <a:p>
            <a:pPr marL="742950" indent="-514350">
              <a:buClr>
                <a:srgbClr val="0070C0"/>
              </a:buClr>
              <a:buFont typeface="+mj-lt"/>
              <a:buAutoNum type="arabicPeriod"/>
            </a:pPr>
            <a:r>
              <a:rPr lang="es-ES" dirty="0"/>
              <a:t>Prepara los datos (</a:t>
            </a:r>
            <a:r>
              <a:rPr lang="es-ES" dirty="0" err="1"/>
              <a:t>pre-proceso</a:t>
            </a:r>
            <a:r>
              <a:rPr lang="es-ES" dirty="0"/>
              <a:t>)</a:t>
            </a:r>
          </a:p>
          <a:p>
            <a:pPr marL="742950" indent="-514350">
              <a:buClr>
                <a:srgbClr val="0070C0"/>
              </a:buClr>
              <a:buFont typeface="+mj-lt"/>
              <a:buAutoNum type="arabicPeriod"/>
            </a:pPr>
            <a:r>
              <a:rPr lang="es-ES" dirty="0"/>
              <a:t>Seleccionar el modelo apropiado</a:t>
            </a:r>
          </a:p>
          <a:p>
            <a:pPr marL="742950" indent="-514350">
              <a:buClr>
                <a:srgbClr val="0070C0"/>
              </a:buClr>
              <a:buFont typeface="+mj-lt"/>
              <a:buAutoNum type="arabicPeriod"/>
            </a:pPr>
            <a:r>
              <a:rPr lang="es-ES" dirty="0"/>
              <a:t>Entrenar el modelo</a:t>
            </a:r>
          </a:p>
          <a:p>
            <a:pPr marL="742950" indent="-514350">
              <a:buClr>
                <a:srgbClr val="0070C0"/>
              </a:buClr>
              <a:buFont typeface="+mj-lt"/>
              <a:buAutoNum type="arabicPeriod"/>
            </a:pPr>
            <a:r>
              <a:rPr lang="es-ES" dirty="0"/>
              <a:t>Evaluar la calidad del modelo</a:t>
            </a:r>
          </a:p>
          <a:p>
            <a:pPr marL="742950" indent="-514350">
              <a:buClr>
                <a:srgbClr val="0070C0"/>
              </a:buClr>
              <a:buFont typeface="+mj-lt"/>
              <a:buAutoNum type="arabicPeriod"/>
            </a:pPr>
            <a:r>
              <a:rPr lang="es-ES" dirty="0"/>
              <a:t>Optimizar el modelo (ajuste de </a:t>
            </a:r>
            <a:r>
              <a:rPr lang="es-ES" dirty="0" err="1"/>
              <a:t>hiperparámetros</a:t>
            </a:r>
            <a:r>
              <a:rPr lang="es-ES" dirty="0"/>
              <a:t>)</a:t>
            </a:r>
          </a:p>
          <a:p>
            <a:pPr marL="742950" indent="-514350">
              <a:buClr>
                <a:srgbClr val="0070C0"/>
              </a:buClr>
              <a:buFont typeface="+mj-lt"/>
              <a:buAutoNum type="arabicPeriod"/>
            </a:pPr>
            <a:r>
              <a:rPr lang="es-ES" dirty="0"/>
              <a:t>Realizar predicciones</a:t>
            </a:r>
          </a:p>
          <a:p>
            <a:pPr marL="228600" indent="0">
              <a:buClr>
                <a:srgbClr val="0070C0"/>
              </a:buClr>
              <a:buNone/>
            </a:pPr>
            <a:endParaRPr lang="es-ES" dirty="0"/>
          </a:p>
          <a:p>
            <a:pPr>
              <a:buClr>
                <a:srgbClr val="0070C0"/>
              </a:buClr>
            </a:pPr>
            <a:r>
              <a:rPr lang="es-ES" dirty="0">
                <a:solidFill>
                  <a:srgbClr val="C00000">
                    <a:alpha val="70000"/>
                  </a:srgbClr>
                </a:solidFill>
              </a:rPr>
              <a:t>DESPLEGAR EL MODELO</a:t>
            </a:r>
          </a:p>
        </p:txBody>
      </p:sp>
    </p:spTree>
    <p:extLst>
      <p:ext uri="{BB962C8B-B14F-4D97-AF65-F5344CB8AC3E}">
        <p14:creationId xmlns:p14="http://schemas.microsoft.com/office/powerpoint/2010/main" val="14961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E216C63E-1F09-4671-9D8F-19DB3178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69441"/>
          </a:xfrm>
        </p:spPr>
        <p:txBody>
          <a:bodyPr>
            <a:normAutofit/>
          </a:bodyPr>
          <a:lstStyle/>
          <a:p>
            <a:pPr algn="ctr"/>
            <a:r>
              <a:rPr lang="es-ES" sz="3200" dirty="0" err="1"/>
              <a:t>Tensorflow</a:t>
            </a:r>
            <a:r>
              <a:rPr lang="es-ES" sz="3200" dirty="0"/>
              <a:t> </a:t>
            </a:r>
            <a:r>
              <a:rPr lang="es-ES" sz="3200" dirty="0" err="1"/>
              <a:t>Playground</a:t>
            </a:r>
            <a:endParaRPr lang="es-ES" sz="3200" dirty="0"/>
          </a:p>
        </p:txBody>
      </p:sp>
      <p:pic>
        <p:nvPicPr>
          <p:cNvPr id="11" name="Imagen 10" descr="Diagrama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1FA303C2-012D-4CA4-A521-8A5354304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206430"/>
            <a:ext cx="66675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78066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233A3D"/>
      </a:dk2>
      <a:lt2>
        <a:srgbClr val="E8E5E2"/>
      </a:lt2>
      <a:accent1>
        <a:srgbClr val="8EA6C2"/>
      </a:accent1>
      <a:accent2>
        <a:srgbClr val="79AAB1"/>
      </a:accent2>
      <a:accent3>
        <a:srgbClr val="80AA9E"/>
      </a:accent3>
      <a:accent4>
        <a:srgbClr val="77AF88"/>
      </a:accent4>
      <a:accent5>
        <a:srgbClr val="86AB81"/>
      </a:accent5>
      <a:accent6>
        <a:srgbClr val="90A974"/>
      </a:accent6>
      <a:hlink>
        <a:srgbClr val="9A7E5D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283</Words>
  <Application>Microsoft Office PowerPoint</Application>
  <PresentationFormat>Panorámica</PresentationFormat>
  <Paragraphs>42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Sabon Next LT</vt:lpstr>
      <vt:lpstr>Wingdings</vt:lpstr>
      <vt:lpstr>LuminousVTI</vt:lpstr>
      <vt:lpstr>Presentación de PowerPoint</vt:lpstr>
      <vt:lpstr>IA ESPECÍFICA vs IA GENERAL</vt:lpstr>
      <vt:lpstr>Machine Learning (ML) vs Deep Learning (DL)</vt:lpstr>
      <vt:lpstr>Predicción vs. Explicación</vt:lpstr>
      <vt:lpstr>Aprendizaje supervisado vs no supervisado</vt:lpstr>
      <vt:lpstr>Tipos de modelos de ML</vt:lpstr>
      <vt:lpstr>Overfitting vs. Underfitting</vt:lpstr>
      <vt:lpstr>Las 7+2 etapas de un proyecto de ML</vt:lpstr>
      <vt:lpstr>Tensorflow Playground</vt:lpstr>
      <vt:lpstr>Ejemplos de aplicaciones de 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Miguel Bolarín Guillén</dc:creator>
  <cp:lastModifiedBy>José Miguel Bolarín Guillén</cp:lastModifiedBy>
  <cp:revision>14</cp:revision>
  <dcterms:created xsi:type="dcterms:W3CDTF">2021-09-16T16:15:42Z</dcterms:created>
  <dcterms:modified xsi:type="dcterms:W3CDTF">2021-09-17T12:05:30Z</dcterms:modified>
</cp:coreProperties>
</file>